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92" r:id="rId3"/>
    <p:sldId id="285" r:id="rId4"/>
    <p:sldId id="286" r:id="rId5"/>
    <p:sldId id="274" r:id="rId6"/>
    <p:sldId id="275" r:id="rId7"/>
    <p:sldId id="276" r:id="rId8"/>
    <p:sldId id="288" r:id="rId9"/>
    <p:sldId id="268" r:id="rId10"/>
    <p:sldId id="269" r:id="rId11"/>
    <p:sldId id="264" r:id="rId12"/>
    <p:sldId id="265" r:id="rId13"/>
    <p:sldId id="267" r:id="rId14"/>
    <p:sldId id="271" r:id="rId15"/>
    <p:sldId id="291" r:id="rId16"/>
    <p:sldId id="289" r:id="rId17"/>
    <p:sldId id="278" r:id="rId18"/>
  </p:sldIdLst>
  <p:sldSz cx="11887200" cy="6858000"/>
  <p:notesSz cx="6858000" cy="9144000"/>
  <p:embeddedFontLst>
    <p:embeddedFont>
      <p:font typeface="Calibri Light" pitchFamily="34" charset="0"/>
      <p:regular r:id="rId19"/>
      <p: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ontserrat ExtraBold" pitchFamily="2" charset="-52"/>
      <p:bold r:id="rId25"/>
      <p:boldItalic r:id="rId26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2178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-714" y="-102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3730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83761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6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7850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xmlns="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9094" y="1223317"/>
            <a:ext cx="5305068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7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294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5" y="1709741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5" y="4589466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3056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5719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8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5781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499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0167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8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284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8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5088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8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3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D5CD-D118-4F54-BC91-192BF1AF06EA}" type="datetimeFigureOut">
              <a:rPr lang="bg-BG" smtClean="0"/>
              <a:pPr/>
              <a:t>20.10.2022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3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3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911D-BAB6-484E-A17E-32F2AD6EDDE9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1026" name="Picture 2" descr="D:\Work\Cyber 360\Presentation\Presentation-Cyber-360-academy-BG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03"/>
            <a:ext cx="11887200" cy="6858204"/>
          </a:xfrm>
          <a:prstGeom prst="rect">
            <a:avLst/>
          </a:prstGeom>
          <a:noFill/>
        </p:spPr>
      </p:pic>
      <p:pic>
        <p:nvPicPr>
          <p:cNvPr id="7" name="Picture 2" descr="D:\Work\Cyber 360\Logo NEW\Out\Cyber-360-academy-logo-CMYK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72074" y="76200"/>
            <a:ext cx="2010326" cy="142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848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389583"/>
            <a:ext cx="11887199" cy="21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g-BG" sz="6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“Безопасно поведение</a:t>
            </a:r>
            <a:endParaRPr lang="en-US" sz="60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bg-BG" sz="6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интернет“</a:t>
            </a:r>
            <a:endParaRPr lang="en-US" sz="3600" b="1" kern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en-US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715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484533" y="1931812"/>
            <a:ext cx="374791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en-US" sz="2400" dirty="0">
                <a:solidFill>
                  <a:srgbClr val="00B0F0"/>
                </a:solidFill>
                <a:latin typeface="+mn-lt"/>
              </a:rPr>
              <a:t>НО децата правят точно това, когато качват своите голи, провокативни снимки в интернет...и това дори е по-лошо защото по този начин те ще бъдат видяни не просто от 10 или 20, ами от милиони потребители</a:t>
            </a:r>
            <a:endParaRPr lang="en-US" altLang="en-US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807" y="1263276"/>
            <a:ext cx="5324209" cy="4714884"/>
          </a:xfrm>
          <a:prstGeom prst="rect">
            <a:avLst/>
          </a:prstGeom>
        </p:spPr>
      </p:pic>
      <p:pic>
        <p:nvPicPr>
          <p:cNvPr id="5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816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83" y="2162151"/>
            <a:ext cx="6191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01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643" y="2098675"/>
            <a:ext cx="4638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122459" y="2181159"/>
            <a:ext cx="318989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en-US" sz="2400" dirty="0">
                <a:solidFill>
                  <a:srgbClr val="00B0F0"/>
                </a:solidFill>
              </a:rPr>
              <a:t>За нещастие в интернет няма копче „</a:t>
            </a:r>
            <a:r>
              <a:rPr lang="en-US" altLang="en-US" sz="2400" dirty="0">
                <a:solidFill>
                  <a:srgbClr val="00B0F0"/>
                </a:solidFill>
              </a:rPr>
              <a:t>Delete”</a:t>
            </a:r>
            <a:endParaRPr lang="bg-BG" altLang="en-US" sz="2400" dirty="0">
              <a:solidFill>
                <a:srgbClr val="00B0F0"/>
              </a:solidFill>
            </a:endParaRPr>
          </a:p>
          <a:p>
            <a:endParaRPr lang="en-US" altLang="en-US" sz="2400" dirty="0">
              <a:solidFill>
                <a:srgbClr val="00B0F0"/>
              </a:solidFill>
            </a:endParaRPr>
          </a:p>
          <a:p>
            <a:r>
              <a:rPr lang="bg-BG" altLang="en-US" sz="2400" dirty="0">
                <a:solidFill>
                  <a:srgbClr val="00B0F0"/>
                </a:solidFill>
              </a:rPr>
              <a:t>Веднъж качиш ли нещо, то остава там завинаги...всеки може да го види, да го копира...</a:t>
            </a:r>
            <a:endParaRPr lang="en-US" altLang="en-US" sz="2400" dirty="0">
              <a:solidFill>
                <a:srgbClr val="00B0F0"/>
              </a:solidFill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2114" y="961849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8371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3120" y="1403377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rgbClr val="00B0F0"/>
                </a:solidFill>
              </a:rPr>
              <a:t>Не публикувай днес това, което утре ще искаш да изтриеш...но няма да можеш! </a:t>
            </a:r>
          </a:p>
          <a:p>
            <a:endParaRPr lang="bg-BG" sz="2400" dirty="0">
              <a:solidFill>
                <a:srgbClr val="00B0F0"/>
              </a:solidFill>
            </a:endParaRPr>
          </a:p>
          <a:p>
            <a:r>
              <a:rPr lang="bg-BG" sz="2800" dirty="0">
                <a:solidFill>
                  <a:srgbClr val="00B0F0"/>
                </a:solidFill>
              </a:rPr>
              <a:t>Не давай лична информация на лице, с което си се запознал само преди малко в интернет! </a:t>
            </a:r>
          </a:p>
          <a:p>
            <a:endParaRPr lang="bg-BG" sz="2400" dirty="0">
              <a:solidFill>
                <a:srgbClr val="00B0F0"/>
              </a:solidFill>
            </a:endParaRPr>
          </a:p>
          <a:p>
            <a:r>
              <a:rPr lang="bg-BG" sz="2800" dirty="0">
                <a:solidFill>
                  <a:srgbClr val="00B0F0"/>
                </a:solidFill>
              </a:rPr>
              <a:t>Без информация, от която може да се разбере къде живееш или учиш!</a:t>
            </a:r>
            <a:endParaRPr lang="bg-BG" sz="1600" dirty="0">
              <a:solidFill>
                <a:srgbClr val="00B0F0"/>
              </a:solidFill>
            </a:endParaRPr>
          </a:p>
          <a:p>
            <a:endParaRPr lang="en-US" sz="2400" dirty="0">
              <a:solidFill>
                <a:srgbClr val="00B0F0"/>
              </a:solidFill>
            </a:endParaRPr>
          </a:p>
          <a:p>
            <a:r>
              <a:rPr lang="bg-BG" sz="2800" dirty="0">
                <a:solidFill>
                  <a:srgbClr val="00B0F0"/>
                </a:solidFill>
              </a:rPr>
              <a:t>Не споделяй в интернет пространството предизвикателни снимки!</a:t>
            </a:r>
          </a:p>
        </p:txBody>
      </p:sp>
      <p:pic>
        <p:nvPicPr>
          <p:cNvPr id="3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49936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318" y="1481100"/>
            <a:ext cx="8844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rgbClr val="00B0F0"/>
                </a:solidFill>
              </a:rPr>
              <a:t>Не публикувай статуси/коментари, които дават прекалено много информация за теб в интернет!</a:t>
            </a:r>
          </a:p>
          <a:p>
            <a:endParaRPr lang="bg-BG" sz="2400" dirty="0">
              <a:solidFill>
                <a:srgbClr val="00B0F0"/>
              </a:solidFill>
            </a:endParaRPr>
          </a:p>
          <a:p>
            <a:r>
              <a:rPr lang="bg-BG" sz="2400" dirty="0">
                <a:solidFill>
                  <a:srgbClr val="00B0F0"/>
                </a:solidFill>
              </a:rPr>
              <a:t>Прегледай настройките си на профила в социалната мрежа – направи така, че само „истинските“ ти приятели да виждат това което споделяш за себе си!</a:t>
            </a:r>
          </a:p>
          <a:p>
            <a:endParaRPr lang="bg-BG" sz="2400" dirty="0">
              <a:solidFill>
                <a:srgbClr val="00B0F0"/>
              </a:solidFill>
            </a:endParaRPr>
          </a:p>
          <a:p>
            <a:r>
              <a:rPr lang="bg-BG" sz="2400" dirty="0">
                <a:solidFill>
                  <a:srgbClr val="00B0F0"/>
                </a:solidFill>
              </a:rPr>
              <a:t>Помнете, че в интернет трябва да се отнасяте с всеки като с непознат и не трябва да се доверявате на никого</a:t>
            </a:r>
          </a:p>
          <a:p>
            <a:endParaRPr lang="bg-BG" sz="2400" dirty="0">
              <a:solidFill>
                <a:srgbClr val="00B0F0"/>
              </a:solidFill>
            </a:endParaRPr>
          </a:p>
          <a:p>
            <a:r>
              <a:rPr lang="bg-BG" sz="2400" dirty="0">
                <a:solidFill>
                  <a:srgbClr val="00B0F0"/>
                </a:solidFill>
              </a:rPr>
              <a:t>Не споделяй информация за себе си, която ще позволи на непознати лица да те намерят лесно!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3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454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pd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  <p:pic>
        <p:nvPicPr>
          <p:cNvPr id="1027" name="Picture 3" descr="C:\Users\g.aleksandrov\Desktop\1234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-279400"/>
            <a:ext cx="10350500" cy="689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46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Work\Cyber 360\Presentation\Presentation-Cyber-360-academy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68"/>
            <a:ext cx="11887200" cy="685922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407190" y="1220719"/>
            <a:ext cx="9072821" cy="4416563"/>
            <a:chOff x="1407190" y="691091"/>
            <a:chExt cx="9072821" cy="4416563"/>
          </a:xfrm>
        </p:grpSpPr>
        <p:sp>
          <p:nvSpPr>
            <p:cNvPr id="22" name="Text Placeholder 13">
              <a:extLst>
                <a:ext uri="{FF2B5EF4-FFF2-40B4-BE49-F238E27FC236}">
                  <a16:creationId xmlns:a16="http://schemas.microsoft.com/office/drawing/2014/main" xmlns="" id="{0903E154-8E4F-4CC1-8BAE-1F05CE753D9A}"/>
                </a:ext>
              </a:extLst>
            </p:cNvPr>
            <p:cNvSpPr txBox="1">
              <a:spLocks/>
            </p:cNvSpPr>
            <p:nvPr/>
          </p:nvSpPr>
          <p:spPr>
            <a:xfrm>
              <a:off x="1407190" y="4228278"/>
              <a:ext cx="9072821" cy="87937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bg-BG" altLang="ko-KR" sz="3600" b="1" dirty="0">
                  <a:solidFill>
                    <a:schemeClr val="bg1"/>
                  </a:solidFill>
                  <a:latin typeface="Montserrat ExtraBold" pitchFamily="50" charset="0"/>
                </a:rPr>
                <a:t>БЛАГОДАРЯ ЗА ВНИМАНИЕТО!!!</a:t>
              </a:r>
              <a:endParaRPr lang="en-US" altLang="ko-KR" sz="8000" b="1" dirty="0">
                <a:solidFill>
                  <a:schemeClr val="bg1"/>
                </a:solidFill>
                <a:latin typeface="Montserrat ExtraBold" pitchFamily="50" charset="0"/>
                <a:cs typeface="Arial" pitchFamily="34" charset="0"/>
              </a:endParaRPr>
            </a:p>
          </p:txBody>
        </p:sp>
        <p:pic>
          <p:nvPicPr>
            <p:cNvPr id="2050" name="Picture 2" descr="C:\Users\g.aleksandrov\Desktop\PaziDetetoVinternet\Logo\DV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5679" y="691091"/>
              <a:ext cx="3135842" cy="31358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53080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41B68-21DE-4074-9C39-C8AE43B62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9"/>
            <a:ext cx="8438722" cy="100647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dirty="0">
                <a:solidFill>
                  <a:srgbClr val="00B0F0"/>
                </a:solidFill>
              </a:rPr>
              <a:t>На 15.03.22 год. полицията задържа 21 сексуални насилници на малолетни деца, на 31.03.22 бе задържан друг педофил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1" name="Content Placeholder 1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536FC51-C32E-4DD5-BC31-4F9B245A8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458" y="1529412"/>
            <a:ext cx="3137395" cy="4351338"/>
          </a:xfr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006C385B-D3B7-4DA9-9B81-FF18322E1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4943" y="1514232"/>
            <a:ext cx="4407237" cy="45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79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857022" y="1275644"/>
            <a:ext cx="817315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bg-BG" altLang="en-US" sz="2400" dirty="0">
                <a:solidFill>
                  <a:schemeClr val="bg1"/>
                </a:solidFill>
              </a:rPr>
              <a:t>	</a:t>
            </a:r>
            <a:r>
              <a:rPr lang="bg-BG" altLang="en-US" sz="2400" dirty="0">
                <a:solidFill>
                  <a:srgbClr val="00B0F0"/>
                </a:solidFill>
              </a:rPr>
              <a:t>Децата, в това число и подрастващите, са най-застрашената група потребители в Интернет пространството</a:t>
            </a:r>
            <a:r>
              <a:rPr lang="en-US" altLang="en-US" sz="2400" dirty="0">
                <a:solidFill>
                  <a:srgbClr val="00B0F0"/>
                </a:solidFill>
              </a:rPr>
              <a:t>, </a:t>
            </a:r>
            <a:r>
              <a:rPr lang="bg-BG" altLang="en-US" sz="2400" dirty="0">
                <a:solidFill>
                  <a:srgbClr val="00B0F0"/>
                </a:solidFill>
              </a:rPr>
              <a:t>поради крехката си възраст и липса на житейски опит. Затова, голяма част от тях са изложени на опасността да станат жервти на престъпления във виртуалното пространство.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bg-BG" altLang="en-US" sz="2400" dirty="0">
                <a:solidFill>
                  <a:schemeClr val="bg1"/>
                </a:solidFill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endParaRPr lang="bg-BG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491" y="3750901"/>
            <a:ext cx="5522218" cy="2158602"/>
          </a:xfrm>
          <a:prstGeom prst="rect">
            <a:avLst/>
          </a:prstGeom>
        </p:spPr>
      </p:pic>
      <p:pic>
        <p:nvPicPr>
          <p:cNvPr id="5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793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331" y="1302106"/>
            <a:ext cx="10298624" cy="1325563"/>
          </a:xfrm>
        </p:spPr>
        <p:txBody>
          <a:bodyPr>
            <a:normAutofit/>
          </a:bodyPr>
          <a:lstStyle/>
          <a:p>
            <a:r>
              <a:rPr lang="bg-BG" sz="4000" b="1" dirty="0">
                <a:solidFill>
                  <a:srgbClr val="00B0F0"/>
                </a:solidFill>
              </a:rPr>
              <a:t>Основни заплахи - киберпрестъпления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528711"/>
            <a:ext cx="6180667" cy="3986094"/>
          </a:xfrm>
        </p:spPr>
        <p:txBody>
          <a:bodyPr/>
          <a:lstStyle/>
          <a:p>
            <a:r>
              <a:rPr lang="bg-BG" altLang="en-US" sz="2400" dirty="0">
                <a:solidFill>
                  <a:srgbClr val="00B0F0"/>
                </a:solidFill>
              </a:rPr>
              <a:t>Сред най-често срещатаните посегателства спрямо деца в Интернет са: </a:t>
            </a:r>
          </a:p>
          <a:p>
            <a:r>
              <a:rPr lang="bg-BG" altLang="en-US" sz="2400" dirty="0">
                <a:solidFill>
                  <a:srgbClr val="00B0F0"/>
                </a:solidFill>
              </a:rPr>
              <a:t>виртуално блудство и изнудване;</a:t>
            </a:r>
          </a:p>
          <a:p>
            <a:r>
              <a:rPr lang="bg-BG" altLang="en-US" sz="2400" dirty="0">
                <a:solidFill>
                  <a:srgbClr val="00B0F0"/>
                </a:solidFill>
              </a:rPr>
              <a:t> създаване, притежание и разпространение на материали със сексуална експлоатация на деца;</a:t>
            </a:r>
          </a:p>
          <a:p>
            <a:r>
              <a:rPr lang="bg-BG" altLang="en-US" sz="2400" dirty="0">
                <a:solidFill>
                  <a:srgbClr val="00B0F0"/>
                </a:solidFill>
              </a:rPr>
              <a:t> кибер-тормоз, кибер-измама, рисково поведение и др.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9"/>
          <a:stretch/>
        </p:blipFill>
        <p:spPr>
          <a:xfrm>
            <a:off x="7721600" y="2552379"/>
            <a:ext cx="3881047" cy="3526802"/>
          </a:xfrm>
          <a:prstGeom prst="rect">
            <a:avLst/>
          </a:prstGeom>
        </p:spPr>
      </p:pic>
      <p:pic>
        <p:nvPicPr>
          <p:cNvPr id="5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61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258" y="1713059"/>
            <a:ext cx="438785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053"/>
          <p:cNvGrpSpPr>
            <a:grpSpLocks/>
          </p:cNvGrpSpPr>
          <p:nvPr/>
        </p:nvGrpSpPr>
        <p:grpSpPr bwMode="auto">
          <a:xfrm>
            <a:off x="6225480" y="3100388"/>
            <a:ext cx="3352800" cy="2743200"/>
            <a:chOff x="1824" y="1536"/>
            <a:chExt cx="2112" cy="1728"/>
          </a:xfrm>
        </p:grpSpPr>
        <p:sp>
          <p:nvSpPr>
            <p:cNvPr id="16390" name="Oval 2054"/>
            <p:cNvSpPr>
              <a:spLocks noChangeArrowheads="1"/>
            </p:cNvSpPr>
            <p:nvPr/>
          </p:nvSpPr>
          <p:spPr bwMode="auto">
            <a:xfrm>
              <a:off x="1824" y="2260"/>
              <a:ext cx="164" cy="327"/>
            </a:xfrm>
            <a:prstGeom prst="ellipse">
              <a:avLst/>
            </a:prstGeom>
            <a:noFill/>
            <a:ln w="1524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altLang="en-US"/>
            </a:p>
          </p:txBody>
        </p:sp>
        <p:sp>
          <p:nvSpPr>
            <p:cNvPr id="16391" name="Line 2055"/>
            <p:cNvSpPr>
              <a:spLocks noChangeShapeType="1"/>
            </p:cNvSpPr>
            <p:nvPr/>
          </p:nvSpPr>
          <p:spPr bwMode="auto">
            <a:xfrm flipV="1">
              <a:off x="2208" y="1536"/>
              <a:ext cx="1728" cy="1728"/>
            </a:xfrm>
            <a:prstGeom prst="line">
              <a:avLst/>
            </a:prstGeom>
            <a:noFill/>
            <a:ln w="152400" cap="sq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647634" y="1839428"/>
            <a:ext cx="4753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en-US" sz="2400" dirty="0">
                <a:solidFill>
                  <a:srgbClr val="00B0F0"/>
                </a:solidFill>
              </a:rPr>
              <a:t>Така ли изглежда един истински насилник/педофил</a:t>
            </a:r>
            <a:r>
              <a:rPr lang="en-US" altLang="en-US" sz="2400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7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20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128" y="1916113"/>
            <a:ext cx="7772400" cy="762000"/>
          </a:xfrm>
        </p:spPr>
        <p:txBody>
          <a:bodyPr anchor="t"/>
          <a:lstStyle/>
          <a:p>
            <a:r>
              <a:rPr lang="bg-BG" altLang="en-US" sz="3600" dirty="0">
                <a:solidFill>
                  <a:srgbClr val="00B0F0"/>
                </a:solidFill>
              </a:rPr>
              <a:t>Тогава, кои са педофилите</a:t>
            </a:r>
            <a:r>
              <a:rPr lang="en-US" altLang="en-US" sz="3600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11350" y="2492376"/>
            <a:ext cx="77724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Средно</a:t>
            </a:r>
            <a:endParaRPr lang="en-US" sz="2000" kern="0" dirty="0">
              <a:solidFill>
                <a:srgbClr val="00B0F0"/>
              </a:solidFill>
            </a:endParaRPr>
          </a:p>
          <a:p>
            <a:pPr lvl="1">
              <a:defRPr/>
            </a:pPr>
            <a:r>
              <a:rPr lang="bg-BG" sz="2000" kern="0" dirty="0">
                <a:solidFill>
                  <a:srgbClr val="00B0F0"/>
                </a:solidFill>
              </a:rPr>
              <a:t> мъже - 95%</a:t>
            </a:r>
            <a:endParaRPr lang="en-US" sz="2000" kern="0" dirty="0">
              <a:solidFill>
                <a:srgbClr val="00B0F0"/>
              </a:solidFill>
            </a:endParaRPr>
          </a:p>
          <a:p>
            <a:pPr lvl="1">
              <a:defRPr/>
            </a:pPr>
            <a:r>
              <a:rPr lang="en-US" sz="2000" kern="0" dirty="0">
                <a:solidFill>
                  <a:srgbClr val="00B0F0"/>
                </a:solidFill>
              </a:rPr>
              <a:t>25-45 </a:t>
            </a:r>
            <a:r>
              <a:rPr lang="bg-BG" sz="2000" kern="0" dirty="0">
                <a:solidFill>
                  <a:srgbClr val="00B0F0"/>
                </a:solidFill>
              </a:rPr>
              <a:t>годишни</a:t>
            </a:r>
            <a:endParaRPr lang="en-US" sz="2000" kern="0" dirty="0">
              <a:solidFill>
                <a:srgbClr val="00B0F0"/>
              </a:solidFill>
            </a:endParaRPr>
          </a:p>
          <a:p>
            <a:pPr lvl="1">
              <a:defRPr/>
            </a:pPr>
            <a:r>
              <a:rPr lang="bg-BG" sz="2000" kern="0" dirty="0">
                <a:solidFill>
                  <a:srgbClr val="00B0F0"/>
                </a:solidFill>
              </a:rPr>
              <a:t>среден до висок клас стандарт на живот</a:t>
            </a:r>
          </a:p>
          <a:p>
            <a:pPr lvl="1">
              <a:defRPr/>
            </a:pPr>
            <a:r>
              <a:rPr lang="bg-BG" sz="2000" kern="0" dirty="0">
                <a:solidFill>
                  <a:srgbClr val="00B0F0"/>
                </a:solidFill>
              </a:rPr>
              <a:t>Самотно живеещи</a:t>
            </a:r>
          </a:p>
          <a:p>
            <a:pPr lvl="1">
              <a:defRPr/>
            </a:pPr>
            <a:r>
              <a:rPr lang="bg-BG" sz="2000" kern="0" dirty="0">
                <a:solidFill>
                  <a:srgbClr val="00B0F0"/>
                </a:solidFill>
              </a:rPr>
              <a:t>Професии свързани с работа с деца</a:t>
            </a:r>
            <a:endParaRPr lang="en-US" sz="2000" kern="0" dirty="0">
              <a:solidFill>
                <a:srgbClr val="00B0F0"/>
              </a:solidFill>
            </a:endParaRPr>
          </a:p>
          <a:p>
            <a:pPr marL="914400" lvl="2" indent="0">
              <a:buNone/>
              <a:defRPr/>
            </a:pPr>
            <a:endParaRPr lang="bg-BG" sz="2000" kern="0" dirty="0">
              <a:solidFill>
                <a:srgbClr val="00B0F0"/>
              </a:solidFill>
            </a:endParaRPr>
          </a:p>
          <a:p>
            <a:pPr marL="914400" lvl="2" indent="0">
              <a:buNone/>
              <a:defRPr/>
            </a:pPr>
            <a:r>
              <a:rPr lang="bg-BG" sz="2000" kern="0" dirty="0">
                <a:solidFill>
                  <a:srgbClr val="00B0F0"/>
                </a:solidFill>
              </a:rPr>
              <a:t>Като цяло хора, за които техните съседи ще кажат че изглеждат като всеки друг</a:t>
            </a:r>
            <a:endParaRPr lang="en-US" kern="0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377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599" y="1916113"/>
            <a:ext cx="7772400" cy="762000"/>
          </a:xfrm>
        </p:spPr>
        <p:txBody>
          <a:bodyPr anchor="t"/>
          <a:lstStyle/>
          <a:p>
            <a:r>
              <a:rPr lang="bg-BG" altLang="en-US" sz="3600" b="1" dirty="0">
                <a:solidFill>
                  <a:srgbClr val="00B0F0"/>
                </a:solidFill>
              </a:rPr>
              <a:t>Кои са жертвите</a:t>
            </a:r>
            <a:r>
              <a:rPr lang="en-US" altLang="en-US" sz="3600" b="1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567091" y="2564904"/>
            <a:ext cx="722224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Предимно деца на възраст от 8 до 16 години – момичета и момчета по равно.</a:t>
            </a:r>
          </a:p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Често деца, които „следват“ своето любопитство без да мислят за последствията</a:t>
            </a:r>
            <a:r>
              <a:rPr lang="en-US" sz="2000" kern="0" dirty="0">
                <a:solidFill>
                  <a:srgbClr val="00B0F0"/>
                </a:solidFill>
              </a:rPr>
              <a:t> </a:t>
            </a:r>
          </a:p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Момчетата по-рядко споделят на родителите си/органите на реда, че са станали жертва на сексуални насилници</a:t>
            </a:r>
            <a:r>
              <a:rPr lang="en-US" sz="2000" kern="0" dirty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Момичетата често се „влюбват“ в своя насилник</a:t>
            </a:r>
            <a:endParaRPr lang="en-US" sz="2000" kern="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bg-BG" sz="2000" kern="0" dirty="0">
                <a:solidFill>
                  <a:srgbClr val="00B0F0"/>
                </a:solidFill>
              </a:rPr>
              <a:t>Често, това са деца, оставени без надзор пред компютъра.</a:t>
            </a:r>
            <a:endParaRPr lang="en-US" sz="2000" kern="0" dirty="0">
              <a:solidFill>
                <a:srgbClr val="00B0F0"/>
              </a:solidFill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9405" y="2652889"/>
            <a:ext cx="3826633" cy="344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930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205" y="746930"/>
            <a:ext cx="3588399" cy="201622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462" y="859414"/>
            <a:ext cx="3214643" cy="1800200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4092" y="2544504"/>
            <a:ext cx="3532893" cy="18002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3306" y="2751834"/>
            <a:ext cx="3816424" cy="1747278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2317" y="4361218"/>
            <a:ext cx="4608512" cy="1693940"/>
          </a:xfrm>
          <a:prstGeom prst="rect">
            <a:avLst/>
          </a:prstGeom>
        </p:spPr>
      </p:pic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8202" y="2401910"/>
            <a:ext cx="1700808" cy="1700808"/>
          </a:xfrm>
          <a:prstGeom prst="rect">
            <a:avLst/>
          </a:prstGeom>
        </p:spPr>
      </p:pic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86746" y="2262188"/>
            <a:ext cx="1968519" cy="1296144"/>
          </a:xfrm>
          <a:prstGeom prst="rect">
            <a:avLst/>
          </a:prstGeom>
        </p:spPr>
      </p:pic>
      <p:pic>
        <p:nvPicPr>
          <p:cNvPr id="12" name="Picture 11" descr="download (2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9285" y="4118683"/>
            <a:ext cx="1719634" cy="1719634"/>
          </a:xfrm>
          <a:prstGeom prst="rect">
            <a:avLst/>
          </a:prstGeom>
        </p:spPr>
      </p:pic>
      <p:pic>
        <p:nvPicPr>
          <p:cNvPr id="13" name="Picture 12" descr="download (3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895484" y="3824087"/>
            <a:ext cx="2771800" cy="1355678"/>
          </a:xfrm>
          <a:prstGeom prst="rect">
            <a:avLst/>
          </a:prstGeom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29962" y="1175026"/>
            <a:ext cx="2619375" cy="1743075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450" y="4389615"/>
            <a:ext cx="3888432" cy="1417504"/>
          </a:xfrm>
          <a:prstGeom prst="rect">
            <a:avLst/>
          </a:prstGeom>
        </p:spPr>
      </p:pic>
      <p:pic>
        <p:nvPicPr>
          <p:cNvPr id="15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0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4146" y="1575654"/>
            <a:ext cx="10518908" cy="4254500"/>
            <a:chOff x="995759" y="1575654"/>
            <a:chExt cx="10518908" cy="4254500"/>
          </a:xfrm>
        </p:grpSpPr>
        <p:pic>
          <p:nvPicPr>
            <p:cNvPr id="14338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59" y="1575654"/>
              <a:ext cx="6418262" cy="425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39" name="TextBox 4"/>
            <p:cNvSpPr txBox="1">
              <a:spLocks noChangeArrowheads="1"/>
            </p:cNvSpPr>
            <p:nvPr/>
          </p:nvSpPr>
          <p:spPr bwMode="auto">
            <a:xfrm>
              <a:off x="7594425" y="2847622"/>
              <a:ext cx="392024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bg-BG" altLang="en-US" sz="2400" dirty="0">
                  <a:solidFill>
                    <a:srgbClr val="00B0F0"/>
                  </a:solidFill>
                  <a:latin typeface="+mn-lt"/>
                </a:rPr>
                <a:t>Никой няма да застане гол на автобусна спирка, където може да бъде видян от 10, 20 или 30 човека</a:t>
              </a:r>
              <a:r>
                <a:rPr lang="en-US" altLang="en-US" sz="2400" dirty="0">
                  <a:solidFill>
                    <a:srgbClr val="00B0F0"/>
                  </a:solidFill>
                  <a:latin typeface="+mn-lt"/>
                </a:rPr>
                <a:t>…</a:t>
              </a:r>
            </a:p>
          </p:txBody>
        </p:sp>
      </p:grpSp>
      <p:pic>
        <p:nvPicPr>
          <p:cNvPr id="4" name="Picture 2" descr="C:\Users\g.aleksandrov\Desktop\PaziDetetoVinternet\Logo\pazi_deteto_v_internet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22" y="237066"/>
            <a:ext cx="1286933" cy="1286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238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425</Words>
  <Application>Microsoft Office PowerPoint</Application>
  <PresentationFormat>Custom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Calibri Light</vt:lpstr>
      <vt:lpstr>Calibri</vt:lpstr>
      <vt:lpstr>Montserrat ExtraBold</vt:lpstr>
      <vt:lpstr>Office Theme</vt:lpstr>
      <vt:lpstr>Slide 1</vt:lpstr>
      <vt:lpstr>На 15.03.22 год. полицията задържа 21 сексуални насилници на малолетни деца, на 31.03.22 бе задържан друг педофил</vt:lpstr>
      <vt:lpstr>Slide 3</vt:lpstr>
      <vt:lpstr>Основни заплахи - киберпрестъпления</vt:lpstr>
      <vt:lpstr>Slide 5</vt:lpstr>
      <vt:lpstr>Тогава, кои са педофилите?</vt:lpstr>
      <vt:lpstr>Кои са жертвите?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360</dc:title>
  <dc:creator>Windows User</dc:creator>
  <cp:lastModifiedBy>g.aleksandrov</cp:lastModifiedBy>
  <cp:revision>113</cp:revision>
  <dcterms:created xsi:type="dcterms:W3CDTF">2021-07-28T13:13:07Z</dcterms:created>
  <dcterms:modified xsi:type="dcterms:W3CDTF">2022-10-20T10:45:59Z</dcterms:modified>
</cp:coreProperties>
</file>